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0L3HZybTLkN3QQwUTEYj1+IIr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67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>
        <p:guide orient="horz" pos="11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no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contact@bioinfo.no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ff26c9c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bff26c9cf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bff26c9cf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ff26c9cf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bff26c9cf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bff26c9cf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ff26c9c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bff26c9cfc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bff26c9cfc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37c0da76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c37c0da76b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Either with FEIDE login NeLS login for non-FEIDE users (eg. External collaborators)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/>
              <a:t>Possible to access through the portal or through ssh (and API)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c37c0da76b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5b46472d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b5b46472d9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 dirty="0"/>
              <a:t>This </a:t>
            </a:r>
            <a:r>
              <a:rPr lang="no-NO" dirty="0" err="1"/>
              <a:t>involves</a:t>
            </a:r>
            <a:r>
              <a:rPr lang="no-NO" dirty="0"/>
              <a:t> </a:t>
            </a:r>
            <a:r>
              <a:rPr lang="no-NO" dirty="0" err="1"/>
              <a:t>capturing</a:t>
            </a:r>
            <a:r>
              <a:rPr lang="no-NO" dirty="0"/>
              <a:t> metadata as </a:t>
            </a:r>
            <a:r>
              <a:rPr lang="no-NO" dirty="0" err="1"/>
              <a:t>early</a:t>
            </a:r>
            <a:r>
              <a:rPr lang="no-NO" dirty="0"/>
              <a:t> as </a:t>
            </a:r>
            <a:r>
              <a:rPr lang="no-NO" dirty="0" err="1"/>
              <a:t>possible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b="1" i="0" dirty="0">
                <a:solidFill>
                  <a:srgbClr val="FFFFFF"/>
                </a:solidFill>
                <a:effectLst/>
                <a:latin typeface="AKA Metropolis"/>
              </a:rPr>
              <a:t>the Norwegian Consortium for Sequencing and Personalized Medicine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b="1" i="0" dirty="0">
                <a:solidFill>
                  <a:srgbClr val="FFFFFF"/>
                </a:solidFill>
                <a:effectLst/>
                <a:latin typeface="AKA Metropolis"/>
              </a:rPr>
              <a:t>To store non-sensitive 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AKA Metropolis"/>
              </a:rPr>
              <a:t>NeLS</a:t>
            </a:r>
            <a:endParaRPr lang="en-US" b="1" i="0" dirty="0">
              <a:solidFill>
                <a:srgbClr val="FFFFFF"/>
              </a:solidFill>
              <a:effectLst/>
              <a:latin typeface="AKA Metropoli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b="1" i="0" dirty="0">
                <a:solidFill>
                  <a:srgbClr val="FFFFFF"/>
                </a:solidFill>
                <a:effectLst/>
                <a:latin typeface="AKA Metropolis"/>
              </a:rPr>
              <a:t>Sensitive TSD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b="1" i="0" dirty="0">
                <a:solidFill>
                  <a:srgbClr val="FFFFFF"/>
                </a:solidFill>
                <a:effectLst/>
                <a:latin typeface="AKA Metropolis"/>
              </a:rPr>
              <a:t>NIRD </a:t>
            </a:r>
            <a:endParaRPr lang="en-US" b="1" i="0" dirty="0">
              <a:effectLst/>
              <a:latin typeface="proxima-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62" name="Google Shape;62;gb5b46472d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37c0da7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c37c0da76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dirty="0" err="1"/>
              <a:t>Either</a:t>
            </a:r>
            <a:r>
              <a:rPr lang="no-NO" dirty="0"/>
              <a:t> </a:t>
            </a:r>
            <a:r>
              <a:rPr lang="no-NO" dirty="0" err="1"/>
              <a:t>with</a:t>
            </a:r>
            <a:r>
              <a:rPr lang="no-NO" dirty="0"/>
              <a:t> FEIDE </a:t>
            </a:r>
            <a:r>
              <a:rPr lang="no-NO" dirty="0" err="1"/>
              <a:t>login</a:t>
            </a:r>
            <a:r>
              <a:rPr lang="no-NO" dirty="0"/>
              <a:t> </a:t>
            </a:r>
            <a:r>
              <a:rPr lang="no-NO" dirty="0" err="1"/>
              <a:t>NeLS</a:t>
            </a:r>
            <a:r>
              <a:rPr lang="no-NO" dirty="0"/>
              <a:t> </a:t>
            </a:r>
            <a:r>
              <a:rPr lang="no-NO" dirty="0" err="1"/>
              <a:t>login</a:t>
            </a:r>
            <a:r>
              <a:rPr lang="no-NO" dirty="0"/>
              <a:t> for non-FEIDE </a:t>
            </a:r>
            <a:r>
              <a:rPr lang="no-NO" dirty="0" err="1"/>
              <a:t>users</a:t>
            </a:r>
            <a:r>
              <a:rPr lang="no-NO" dirty="0"/>
              <a:t> (eg. </a:t>
            </a:r>
            <a:r>
              <a:rPr lang="no-NO" dirty="0" err="1"/>
              <a:t>External</a:t>
            </a:r>
            <a:r>
              <a:rPr lang="no-NO" dirty="0"/>
              <a:t> </a:t>
            </a:r>
            <a:r>
              <a:rPr lang="no-NO" dirty="0" err="1"/>
              <a:t>collaborators</a:t>
            </a:r>
            <a:r>
              <a:rPr lang="no-NO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 dirty="0" err="1"/>
              <a:t>Possible</a:t>
            </a:r>
            <a:r>
              <a:rPr lang="no-NO" dirty="0"/>
              <a:t> to </a:t>
            </a:r>
            <a:r>
              <a:rPr lang="no-NO" dirty="0" err="1"/>
              <a:t>access</a:t>
            </a:r>
            <a:r>
              <a:rPr lang="no-NO" dirty="0"/>
              <a:t> </a:t>
            </a:r>
            <a:r>
              <a:rPr lang="no-NO" dirty="0" err="1"/>
              <a:t>through</a:t>
            </a:r>
            <a:r>
              <a:rPr lang="no-NO" dirty="0"/>
              <a:t> </a:t>
            </a:r>
            <a:r>
              <a:rPr lang="no-NO" dirty="0" err="1"/>
              <a:t>the</a:t>
            </a:r>
            <a:r>
              <a:rPr lang="no-NO" dirty="0"/>
              <a:t> portal or </a:t>
            </a:r>
            <a:r>
              <a:rPr lang="no-NO" dirty="0" err="1"/>
              <a:t>through</a:t>
            </a:r>
            <a:r>
              <a:rPr lang="no-NO" dirty="0"/>
              <a:t> </a:t>
            </a:r>
            <a:r>
              <a:rPr lang="no-NO" dirty="0" err="1"/>
              <a:t>ssh</a:t>
            </a:r>
            <a:r>
              <a:rPr lang="no-NO" dirty="0"/>
              <a:t> (and API)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gc37c0da76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5b46472d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b5b46472d9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architecture of </a:t>
            </a:r>
            <a:r>
              <a:rPr lang="en-US" sz="1600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NeLS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has a tiered structure, with three natural layers that data can reside in. These are the compute layer (</a:t>
            </a:r>
            <a:r>
              <a:rPr lang="en-US" sz="1600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usegalaxy.no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), the </a:t>
            </a:r>
            <a:r>
              <a:rPr lang="en-US" sz="1600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NeLS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storage layer, and the </a:t>
            </a:r>
            <a:r>
              <a:rPr lang="en-US" sz="1600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StoreBioinfo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layer. All three serve different purposes in terms of usage: from small capacity, very short term immediate storage with fast access available to compute resources, to large capacity, long term storage, with less flexible access methods and longer access time.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GB" sz="1600" b="1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latin typeface="Corbel" panose="020B0503020204020204" pitchFamily="34" charset="0"/>
              </a:rPr>
              <a:t>NeLS</a:t>
            </a:r>
            <a:r>
              <a:rPr lang="en-GB" sz="1600" b="1" dirty="0">
                <a:latin typeface="Corbel" panose="020B0503020204020204" pitchFamily="34" charset="0"/>
              </a:rPr>
              <a:t> in general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Available to all Norwegian researchers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Enable collaborative projects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storage layers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Integrated with compute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permission roles - shared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Free of charge*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for data deposition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User support: Elixir Norway helpdesk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Storage application needed for projects where data is shared by many users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Access via FEIDE user or </a:t>
            </a:r>
            <a:r>
              <a:rPr lang="en-GB" dirty="0" err="1"/>
              <a:t>NeLS</a:t>
            </a:r>
            <a:r>
              <a:rPr lang="en-GB" dirty="0"/>
              <a:t> </a:t>
            </a:r>
            <a:r>
              <a:rPr lang="en-GB" dirty="0" err="1"/>
              <a:t>idp</a:t>
            </a:r>
            <a:r>
              <a:rPr lang="en-GB" dirty="0"/>
              <a:t> can be made for non-FEIDE users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Free storage &lt; 10 TB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StoreBioInfo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(SBI) is for long term storage of project data. A storage quota in this layer is granted upon a successful application to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ELIXIR Norway support desk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gb5b46472d9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5b46472d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b5b46472d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Directly deposited into NeLS/SBI</a:t>
            </a:r>
            <a:endParaRPr/>
          </a:p>
        </p:txBody>
      </p:sp>
      <p:sp>
        <p:nvSpPr>
          <p:cNvPr id="112" name="Google Shape;112;gb5b46472d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5b46472d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b5b46472d9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Common for all: sharing of data between members of the project  different permissions (read-only, reads-write, PI can add people to the project)</a:t>
            </a:r>
            <a:endParaRPr/>
          </a:p>
        </p:txBody>
      </p:sp>
      <p:sp>
        <p:nvSpPr>
          <p:cNvPr id="129" name="Google Shape;129;gb5b46472d9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5b46472d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b5b46472d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dirty="0" err="1"/>
              <a:t>Either</a:t>
            </a:r>
            <a:r>
              <a:rPr lang="no-NO" dirty="0"/>
              <a:t> </a:t>
            </a:r>
            <a:r>
              <a:rPr lang="no-NO" dirty="0" err="1"/>
              <a:t>with</a:t>
            </a:r>
            <a:r>
              <a:rPr lang="no-NO" dirty="0"/>
              <a:t> FEIDE </a:t>
            </a:r>
            <a:r>
              <a:rPr lang="no-NO" dirty="0" err="1"/>
              <a:t>login</a:t>
            </a:r>
            <a:r>
              <a:rPr lang="no-NO" dirty="0"/>
              <a:t> </a:t>
            </a:r>
            <a:r>
              <a:rPr lang="no-NO" dirty="0" err="1"/>
              <a:t>NeLS</a:t>
            </a:r>
            <a:r>
              <a:rPr lang="no-NO" dirty="0"/>
              <a:t> </a:t>
            </a:r>
            <a:r>
              <a:rPr lang="no-NO" dirty="0" err="1"/>
              <a:t>login</a:t>
            </a:r>
            <a:r>
              <a:rPr lang="no-NO" dirty="0"/>
              <a:t> for non-FEIDE </a:t>
            </a:r>
            <a:r>
              <a:rPr lang="no-NO" dirty="0" err="1"/>
              <a:t>users</a:t>
            </a:r>
            <a:r>
              <a:rPr lang="no-NO" dirty="0"/>
              <a:t> (eg. </a:t>
            </a:r>
            <a:r>
              <a:rPr lang="no-NO" dirty="0" err="1"/>
              <a:t>External</a:t>
            </a:r>
            <a:r>
              <a:rPr lang="no-NO" dirty="0"/>
              <a:t> </a:t>
            </a:r>
            <a:r>
              <a:rPr lang="no-NO" dirty="0" err="1"/>
              <a:t>collaborators</a:t>
            </a:r>
            <a:r>
              <a:rPr lang="no-NO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 dirty="0" err="1"/>
              <a:t>Possible</a:t>
            </a:r>
            <a:r>
              <a:rPr lang="no-NO" dirty="0"/>
              <a:t> to </a:t>
            </a:r>
            <a:r>
              <a:rPr lang="no-NO" dirty="0" err="1"/>
              <a:t>access</a:t>
            </a:r>
            <a:r>
              <a:rPr lang="no-NO" dirty="0"/>
              <a:t> </a:t>
            </a:r>
            <a:r>
              <a:rPr lang="no-NO" dirty="0" err="1"/>
              <a:t>through</a:t>
            </a:r>
            <a:r>
              <a:rPr lang="no-NO" dirty="0"/>
              <a:t> </a:t>
            </a:r>
            <a:r>
              <a:rPr lang="no-NO" dirty="0" err="1"/>
              <a:t>the</a:t>
            </a:r>
            <a:r>
              <a:rPr lang="no-NO" dirty="0"/>
              <a:t> portal or </a:t>
            </a:r>
            <a:r>
              <a:rPr lang="no-NO" dirty="0" err="1"/>
              <a:t>through</a:t>
            </a:r>
            <a:r>
              <a:rPr lang="no-NO" dirty="0"/>
              <a:t> </a:t>
            </a:r>
            <a:r>
              <a:rPr lang="no-NO" dirty="0" err="1"/>
              <a:t>ssh</a:t>
            </a:r>
            <a:r>
              <a:rPr lang="no-NO" dirty="0"/>
              <a:t> (and API)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gb5b46472d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5b46472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b5b46472d9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 dirty="0"/>
              <a:t>Access to personal </a:t>
            </a:r>
            <a:r>
              <a:rPr lang="no-NO" dirty="0" err="1"/>
              <a:t>storage</a:t>
            </a:r>
            <a:r>
              <a:rPr lang="no-NO" dirty="0"/>
              <a:t> and </a:t>
            </a:r>
            <a:r>
              <a:rPr lang="no-NO" dirty="0" err="1"/>
              <a:t>projects</a:t>
            </a:r>
            <a:r>
              <a:rPr lang="no-NO" dirty="0"/>
              <a:t> and SBI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o-NO" dirty="0" err="1"/>
              <a:t>Managing</a:t>
            </a:r>
            <a:r>
              <a:rPr lang="no-NO" dirty="0"/>
              <a:t> data – different </a:t>
            </a:r>
            <a:r>
              <a:rPr lang="no-NO" dirty="0" err="1"/>
              <a:t>roles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gb5b46472d9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5b46472d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b5b46472d9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b5b46472d9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59" y="4987396"/>
            <a:ext cx="2115348" cy="142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0926" y="5409786"/>
            <a:ext cx="1895842" cy="127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CELERATE">
  <p:cSld name="Title slide EXCELERA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" name="Google Shape;25;p6" descr="Excelerate_white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IXIR-thank-you">
  <p:cSld name="ELIXIR-thank-you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24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2000" i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sz="2000" i="1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CELERATE slide content">
  <p:cSld name="EXCELERATE slide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 descr="Excelerate_white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marL="914400" lvl="1" indent="-3810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ELIXIR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4.jp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2061248" y="3451136"/>
            <a:ext cx="9693019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57E20"/>
              </a:buClr>
              <a:buSzPts val="5120"/>
              <a:buFont typeface="Corbel"/>
              <a:buNone/>
            </a:pPr>
            <a:r>
              <a:rPr lang="no-NO" sz="5120" dirty="0" err="1">
                <a:solidFill>
                  <a:srgbClr val="F57E20"/>
                </a:solidFill>
              </a:rPr>
              <a:t>NeLS</a:t>
            </a:r>
            <a:r>
              <a:rPr lang="no-NO" sz="5120" dirty="0">
                <a:solidFill>
                  <a:srgbClr val="F57E20"/>
                </a:solidFill>
              </a:rPr>
              <a:t> and </a:t>
            </a:r>
            <a:r>
              <a:rPr lang="no-NO" sz="5120" dirty="0" err="1">
                <a:solidFill>
                  <a:srgbClr val="F57E20"/>
                </a:solidFill>
              </a:rPr>
              <a:t>StoreBioinfo</a:t>
            </a:r>
            <a:r>
              <a:rPr lang="no-NO" sz="5120" dirty="0">
                <a:solidFill>
                  <a:srgbClr val="F57E20"/>
                </a:solidFill>
              </a:rPr>
              <a:t> </a:t>
            </a:r>
            <a:r>
              <a:rPr lang="no-NO" sz="5120" dirty="0" err="1">
                <a:solidFill>
                  <a:srgbClr val="F57E20"/>
                </a:solidFill>
              </a:rPr>
              <a:t>storage</a:t>
            </a:r>
            <a:br>
              <a:rPr lang="no-NO" sz="5120" dirty="0">
                <a:solidFill>
                  <a:srgbClr val="F57E20"/>
                </a:solidFill>
              </a:rPr>
            </a:br>
            <a:r>
              <a:rPr lang="no-NO" sz="5120" dirty="0">
                <a:solidFill>
                  <a:srgbClr val="F57E20"/>
                </a:solidFill>
              </a:rPr>
              <a:t>Projects and </a:t>
            </a:r>
            <a:r>
              <a:rPr lang="no-NO" sz="5120" dirty="0" err="1">
                <a:solidFill>
                  <a:srgbClr val="F57E20"/>
                </a:solidFill>
              </a:rPr>
              <a:t>storage</a:t>
            </a:r>
            <a:r>
              <a:rPr lang="no-NO" sz="5120" dirty="0">
                <a:solidFill>
                  <a:srgbClr val="F57E20"/>
                </a:solidFill>
              </a:rPr>
              <a:t> </a:t>
            </a:r>
            <a:r>
              <a:rPr lang="no-NO" sz="5120" dirty="0" err="1">
                <a:solidFill>
                  <a:srgbClr val="F57E20"/>
                </a:solidFill>
              </a:rPr>
              <a:t>layers</a:t>
            </a:r>
            <a:endParaRPr sz="96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70000"/>
              </a:lnSpc>
              <a:spcBef>
                <a:spcPts val="4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lang="en-US" sz="2240" b="1" dirty="0">
                <a:solidFill>
                  <a:srgbClr val="003F41"/>
                </a:solidFill>
              </a:rPr>
              <a:t>Dorota </a:t>
            </a:r>
            <a:r>
              <a:rPr lang="en-US" sz="2240" b="1" dirty="0" err="1">
                <a:solidFill>
                  <a:srgbClr val="003F41"/>
                </a:solidFill>
              </a:rPr>
              <a:t>Buczek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1048"/>
              </a:spcBef>
              <a:spcAft>
                <a:spcPts val="0"/>
              </a:spcAft>
              <a:buClr>
                <a:srgbClr val="003F41"/>
              </a:buClr>
              <a:buSzPts val="2240"/>
              <a:buFont typeface="Corbel"/>
              <a:buNone/>
            </a:pPr>
            <a:r>
              <a:rPr lang="no-NO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Norway, Norwegian e-</a:t>
            </a:r>
            <a:r>
              <a:rPr lang="no-NO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infrastructure</a:t>
            </a:r>
            <a:r>
              <a:rPr lang="no-NO" sz="2240" b="1" i="1" dirty="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 for Life Sciences and </a:t>
            </a:r>
            <a:r>
              <a:rPr lang="no-NO" sz="2240" b="1" i="1" dirty="0" err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usegalaxy.no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1008"/>
              </a:spcBef>
              <a:spcAft>
                <a:spcPts val="0"/>
              </a:spcAft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rbel"/>
              <a:buNone/>
            </a:pPr>
            <a:endParaRPr sz="204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f26c9cfc_0_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Collaboration through roles in a team</a:t>
            </a:r>
            <a:endParaRPr sz="2800" i="1">
              <a:solidFill>
                <a:srgbClr val="F57E20"/>
              </a:solidFill>
            </a:endParaRPr>
          </a:p>
        </p:txBody>
      </p:sp>
      <p:sp>
        <p:nvSpPr>
          <p:cNvPr id="178" name="Google Shape;178;gbff26c9cfc_0_6"/>
          <p:cNvSpPr txBox="1">
            <a:spLocks noGrp="1"/>
          </p:cNvSpPr>
          <p:nvPr>
            <p:ph type="body" idx="1"/>
          </p:nvPr>
        </p:nvSpPr>
        <p:spPr>
          <a:xfrm>
            <a:off x="3218766" y="5515100"/>
            <a:ext cx="7229100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 dirty="0"/>
              <a:t>In </a:t>
            </a:r>
            <a:r>
              <a:rPr lang="no-NO" dirty="0" err="1"/>
              <a:t>both</a:t>
            </a:r>
            <a:r>
              <a:rPr lang="no-NO" dirty="0"/>
              <a:t> </a:t>
            </a:r>
            <a:r>
              <a:rPr lang="no-NO" dirty="0" err="1"/>
              <a:t>NeLS</a:t>
            </a:r>
            <a:r>
              <a:rPr lang="no-NO" dirty="0"/>
              <a:t> and </a:t>
            </a:r>
            <a:r>
              <a:rPr lang="no-NO" dirty="0" err="1"/>
              <a:t>StoreBioinfo</a:t>
            </a:r>
            <a:r>
              <a:rPr lang="no-NO" dirty="0"/>
              <a:t> </a:t>
            </a:r>
            <a:r>
              <a:rPr lang="no-NO" dirty="0" err="1"/>
              <a:t>projects</a:t>
            </a:r>
            <a:r>
              <a:rPr lang="no-NO" dirty="0"/>
              <a:t> </a:t>
            </a:r>
            <a:r>
              <a:rPr lang="no-NO" dirty="0" err="1"/>
              <a:t>your</a:t>
            </a:r>
            <a:r>
              <a:rPr lang="no-NO" dirty="0"/>
              <a:t> </a:t>
            </a:r>
            <a:r>
              <a:rPr lang="no-NO" dirty="0" err="1"/>
              <a:t>user</a:t>
            </a:r>
            <a:r>
              <a:rPr lang="no-NO" dirty="0"/>
              <a:t> </a:t>
            </a:r>
            <a:r>
              <a:rPr lang="no-NO" dirty="0" err="1"/>
              <a:t>profile</a:t>
            </a:r>
            <a:r>
              <a:rPr lang="no-NO" dirty="0"/>
              <a:t> </a:t>
            </a:r>
            <a:r>
              <a:rPr lang="no-NO" dirty="0" err="1"/>
              <a:t>gets</a:t>
            </a:r>
            <a:r>
              <a:rPr lang="no-NO" dirty="0"/>
              <a:t> </a:t>
            </a:r>
            <a:r>
              <a:rPr lang="no-NO" dirty="0" err="1"/>
              <a:t>permissions</a:t>
            </a:r>
            <a:r>
              <a:rPr lang="no-NO" dirty="0"/>
              <a:t> to </a:t>
            </a:r>
            <a:r>
              <a:rPr lang="no-NO" dirty="0" err="1"/>
              <a:t>work</a:t>
            </a:r>
            <a:r>
              <a:rPr lang="no-NO" dirty="0"/>
              <a:t> </a:t>
            </a:r>
            <a:r>
              <a:rPr lang="no-NO" dirty="0" err="1"/>
              <a:t>with</a:t>
            </a:r>
            <a:r>
              <a:rPr lang="no-NO" dirty="0"/>
              <a:t> data (</a:t>
            </a:r>
            <a:r>
              <a:rPr lang="no-NO" dirty="0" err="1"/>
              <a:t>upload</a:t>
            </a:r>
            <a:r>
              <a:rPr lang="no-NO" dirty="0"/>
              <a:t>, </a:t>
            </a:r>
            <a:r>
              <a:rPr lang="no-NO" dirty="0" err="1"/>
              <a:t>rename</a:t>
            </a:r>
            <a:r>
              <a:rPr lang="no-NO" dirty="0"/>
              <a:t>, </a:t>
            </a:r>
            <a:r>
              <a:rPr lang="no-NO" dirty="0" err="1"/>
              <a:t>move</a:t>
            </a:r>
            <a:r>
              <a:rPr lang="no-NO" dirty="0"/>
              <a:t>, </a:t>
            </a:r>
            <a:r>
              <a:rPr lang="no-NO" dirty="0" err="1"/>
              <a:t>delete</a:t>
            </a:r>
            <a:r>
              <a:rPr lang="no-NO" dirty="0"/>
              <a:t>, </a:t>
            </a:r>
            <a:r>
              <a:rPr lang="no-NO" dirty="0" err="1"/>
              <a:t>update</a:t>
            </a:r>
            <a:r>
              <a:rPr lang="no-NO" dirty="0"/>
              <a:t>) </a:t>
            </a:r>
            <a:r>
              <a:rPr lang="no-NO" dirty="0" err="1"/>
              <a:t>based</a:t>
            </a:r>
            <a:r>
              <a:rPr lang="no-NO" dirty="0"/>
              <a:t> </a:t>
            </a:r>
            <a:r>
              <a:rPr lang="no-NO" dirty="0" err="1"/>
              <a:t>on</a:t>
            </a:r>
            <a:r>
              <a:rPr lang="no-NO" dirty="0"/>
              <a:t> a </a:t>
            </a:r>
            <a:r>
              <a:rPr lang="no-NO" b="1" dirty="0" err="1"/>
              <a:t>role</a:t>
            </a:r>
            <a:r>
              <a:rPr lang="no-NO" dirty="0"/>
              <a:t> in a </a:t>
            </a:r>
            <a:r>
              <a:rPr lang="no-NO" dirty="0" err="1"/>
              <a:t>project</a:t>
            </a:r>
            <a:r>
              <a:rPr lang="no-NO" dirty="0"/>
              <a:t>.</a:t>
            </a:r>
            <a:endParaRPr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099247-0D93-673B-ACE6-DA964191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02" y="945334"/>
            <a:ext cx="9101559" cy="45697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ff26c9cfc_0_1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Top level structure in StoreBioinfo</a:t>
            </a:r>
            <a:endParaRPr sz="2800" i="1">
              <a:solidFill>
                <a:srgbClr val="F57E20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5127C5-4A0F-F26D-BBE0-4148C6A3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656"/>
            <a:ext cx="7772400" cy="386726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1AC64C-EDA9-E206-AE2C-18830C73B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3" y="1628656"/>
            <a:ext cx="7772400" cy="391881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4E6FC6-3D0F-E926-FDAF-05E9220B6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2287527"/>
            <a:ext cx="7772400" cy="390794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76AD56-F7B6-A650-592E-9F5A8271C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197" y="2968138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ff26c9cfc_0_31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Organize data in NeLS before transfer to SBI</a:t>
            </a:r>
            <a:endParaRPr sz="2800" i="1">
              <a:solidFill>
                <a:srgbClr val="F57E20"/>
              </a:solidFill>
            </a:endParaRPr>
          </a:p>
        </p:txBody>
      </p:sp>
      <p:sp>
        <p:nvSpPr>
          <p:cNvPr id="197" name="Google Shape;197;gbff26c9cfc_0_31"/>
          <p:cNvSpPr txBox="1"/>
          <p:nvPr/>
        </p:nvSpPr>
        <p:spPr>
          <a:xfrm>
            <a:off x="529909" y="6063644"/>
            <a:ext cx="903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 dirty="0" err="1">
                <a:latin typeface="Corbel"/>
                <a:ea typeface="Corbel"/>
                <a:cs typeface="Corbel"/>
                <a:sym typeface="Corbel"/>
              </a:rPr>
              <a:t>Prepare</a:t>
            </a:r>
            <a:r>
              <a:rPr lang="no-NO" sz="1800" dirty="0">
                <a:latin typeface="Corbel"/>
                <a:ea typeface="Corbel"/>
                <a:cs typeface="Corbel"/>
                <a:sym typeface="Corbel"/>
              </a:rPr>
              <a:t> first in </a:t>
            </a:r>
            <a:r>
              <a:rPr lang="no-NO" sz="1800" dirty="0" err="1">
                <a:latin typeface="Corbel"/>
                <a:ea typeface="Corbel"/>
                <a:cs typeface="Corbel"/>
                <a:sym typeface="Corbel"/>
              </a:rPr>
              <a:t>NeLS</a:t>
            </a:r>
            <a:r>
              <a:rPr lang="no-NO" sz="1800" dirty="0">
                <a:latin typeface="Corbel"/>
                <a:ea typeface="Corbel"/>
                <a:cs typeface="Corbel"/>
                <a:sym typeface="Corbel"/>
              </a:rPr>
              <a:t> and do bulk transfer </a:t>
            </a:r>
            <a:r>
              <a:rPr lang="no-NO" sz="1800" dirty="0" err="1">
                <a:latin typeface="Corbel"/>
                <a:ea typeface="Corbel"/>
                <a:cs typeface="Corbel"/>
                <a:sym typeface="Corbel"/>
              </a:rPr>
              <a:t>operations</a:t>
            </a:r>
            <a:r>
              <a:rPr lang="no-NO" sz="1800" dirty="0">
                <a:latin typeface="Corbel"/>
                <a:ea typeface="Corbel"/>
                <a:cs typeface="Corbel"/>
                <a:sym typeface="Corbel"/>
              </a:rPr>
              <a:t>. </a:t>
            </a:r>
            <a:r>
              <a:rPr lang="no-NO" sz="1800" dirty="0" err="1">
                <a:latin typeface="Corbel"/>
                <a:ea typeface="Corbel"/>
                <a:cs typeface="Corbel"/>
                <a:sym typeface="Corbel"/>
              </a:rPr>
              <a:t>Transferring</a:t>
            </a:r>
            <a:r>
              <a:rPr lang="no-NO" sz="1800" dirty="0">
                <a:latin typeface="Corbel"/>
                <a:ea typeface="Corbel"/>
                <a:cs typeface="Corbel"/>
                <a:sym typeface="Corbel"/>
              </a:rPr>
              <a:t> single files is not </a:t>
            </a:r>
            <a:r>
              <a:rPr lang="no-NO" sz="1800" dirty="0" err="1">
                <a:latin typeface="Corbel"/>
                <a:ea typeface="Corbel"/>
                <a:cs typeface="Corbel"/>
                <a:sym typeface="Corbel"/>
              </a:rPr>
              <a:t>efficient</a:t>
            </a:r>
            <a:r>
              <a:rPr lang="no-NO" sz="1800" dirty="0">
                <a:latin typeface="Corbel"/>
                <a:ea typeface="Corbel"/>
                <a:cs typeface="Corbel"/>
                <a:sym typeface="Corbel"/>
              </a:rPr>
              <a:t>.</a:t>
            </a:r>
            <a:endParaRPr sz="18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06C7D6E-1192-2AF7-C11A-69A85AFB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750"/>
            <a:ext cx="7464595" cy="221867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5027DF-196E-5781-621F-7D103D0A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182300"/>
            <a:ext cx="7772400" cy="2586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37c0da76b_0_17"/>
          <p:cNvSpPr txBox="1">
            <a:spLocks noGrp="1"/>
          </p:cNvSpPr>
          <p:nvPr>
            <p:ph type="title"/>
          </p:nvPr>
        </p:nvSpPr>
        <p:spPr>
          <a:xfrm>
            <a:off x="719403" y="30758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400" i="1">
                <a:solidFill>
                  <a:srgbClr val="F57E20"/>
                </a:solidFill>
              </a:rPr>
              <a:t>Questions before we start the hands-on ?</a:t>
            </a:r>
            <a:endParaRPr sz="4400" i="1">
              <a:solidFill>
                <a:srgbClr val="F57E2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5b46472d9_0_7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600" i="1">
                <a:solidFill>
                  <a:srgbClr val="F57E20"/>
                </a:solidFill>
                <a:latin typeface="Corbel"/>
                <a:ea typeface="Corbel"/>
                <a:cs typeface="Corbel"/>
                <a:sym typeface="Corbel"/>
              </a:rPr>
              <a:t>Overview of data management</a:t>
            </a:r>
            <a:endParaRPr sz="4600" i="1">
              <a:solidFill>
                <a:srgbClr val="F57E20"/>
              </a:solidFill>
            </a:endParaRPr>
          </a:p>
        </p:txBody>
      </p:sp>
      <p:sp>
        <p:nvSpPr>
          <p:cNvPr id="65" name="Google Shape;65;gb5b46472d9_0_78"/>
          <p:cNvSpPr txBox="1">
            <a:spLocks noGrp="1"/>
          </p:cNvSpPr>
          <p:nvPr>
            <p:ph type="body" idx="1"/>
          </p:nvPr>
        </p:nvSpPr>
        <p:spPr>
          <a:xfrm>
            <a:off x="719403" y="1148752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FAIR data management from sequencing provider to public repository</a:t>
            </a:r>
            <a:endParaRPr/>
          </a:p>
        </p:txBody>
      </p:sp>
      <p:sp>
        <p:nvSpPr>
          <p:cNvPr id="66" name="Google Shape;66;gb5b46472d9_0_78" descr="https://www.uzh.ch/blog/hbz/files/2018/11/Kapitel-DMP.jpg"/>
          <p:cNvSpPr/>
          <p:nvPr/>
        </p:nvSpPr>
        <p:spPr>
          <a:xfrm>
            <a:off x="0" y="1004888"/>
            <a:ext cx="12192000" cy="4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b5b46472d9_0_78" descr="https://www.uzh.ch/blog/hbz/files/2018/11/Kapitel-DMP.jpg"/>
          <p:cNvSpPr/>
          <p:nvPr/>
        </p:nvSpPr>
        <p:spPr>
          <a:xfrm>
            <a:off x="152400" y="1157288"/>
            <a:ext cx="12192000" cy="4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b5b46472d9_0_78"/>
          <p:cNvSpPr/>
          <p:nvPr/>
        </p:nvSpPr>
        <p:spPr>
          <a:xfrm>
            <a:off x="719403" y="4917169"/>
            <a:ext cx="11023500" cy="689700"/>
          </a:xfrm>
          <a:prstGeom prst="rightArrow">
            <a:avLst>
              <a:gd name="adj1" fmla="val 50000"/>
              <a:gd name="adj2" fmla="val 372868"/>
            </a:avLst>
          </a:prstGeom>
          <a:gradFill>
            <a:gsLst>
              <a:gs pos="0">
                <a:srgbClr val="9FACDC"/>
              </a:gs>
              <a:gs pos="50000">
                <a:srgbClr val="C4CCE7"/>
              </a:gs>
              <a:gs pos="100000">
                <a:srgbClr val="E1E4F3"/>
              </a:gs>
            </a:gsLst>
            <a:lin ang="10800025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no-NO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management</a:t>
            </a:r>
            <a:endParaRPr/>
          </a:p>
        </p:txBody>
      </p:sp>
      <p:pic>
        <p:nvPicPr>
          <p:cNvPr id="69" name="Google Shape;69;gb5b46472d9_0_78" descr="Image result for illumina mach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04" y="2446936"/>
            <a:ext cx="2877394" cy="139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b5b46472d9_0_78" descr="Image result for transparent image of computer chass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0045" y="2428701"/>
            <a:ext cx="2431198" cy="136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gb5b46472d9_0_78"/>
          <p:cNvGrpSpPr/>
          <p:nvPr/>
        </p:nvGrpSpPr>
        <p:grpSpPr>
          <a:xfrm>
            <a:off x="5475706" y="2428797"/>
            <a:ext cx="2927085" cy="1464802"/>
            <a:chOff x="6207453" y="2493833"/>
            <a:chExt cx="3016059" cy="1509327"/>
          </a:xfrm>
        </p:grpSpPr>
        <p:pic>
          <p:nvPicPr>
            <p:cNvPr id="72" name="Google Shape;72;gb5b46472d9_0_78" descr="Image result for clou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77877" y="2553696"/>
              <a:ext cx="2345634" cy="1449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gb5b46472d9_0_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88398" y="3324419"/>
              <a:ext cx="482502" cy="624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gb5b46472d9_0_78" descr="Image result for transparent image of computer chassi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7453" y="2848661"/>
              <a:ext cx="1776449" cy="999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gb5b46472d9_0_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88398" y="2493833"/>
              <a:ext cx="482502" cy="624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gb5b46472d9_0_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36514" y="2985821"/>
              <a:ext cx="482502" cy="6245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gb5b46472d9_0_78" descr="Image result for norseq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5656" y="4294115"/>
            <a:ext cx="1732249" cy="29640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8" name="Google Shape;78;gb5b46472d9_0_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78907" y="4140259"/>
            <a:ext cx="462600" cy="6245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b5b46472d9_0_78"/>
          <p:cNvSpPr txBox="1"/>
          <p:nvPr/>
        </p:nvSpPr>
        <p:spPr>
          <a:xfrm>
            <a:off x="754588" y="2021960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production</a:t>
            </a:r>
            <a:endParaRPr/>
          </a:p>
        </p:txBody>
      </p:sp>
      <p:sp>
        <p:nvSpPr>
          <p:cNvPr id="81" name="Google Shape;81;gb5b46472d9_0_78"/>
          <p:cNvSpPr txBox="1"/>
          <p:nvPr/>
        </p:nvSpPr>
        <p:spPr>
          <a:xfrm>
            <a:off x="3149191" y="2016202"/>
            <a:ext cx="23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storage/sharing</a:t>
            </a:r>
            <a:endParaRPr/>
          </a:p>
        </p:txBody>
      </p:sp>
      <p:sp>
        <p:nvSpPr>
          <p:cNvPr id="82" name="Google Shape;82;gb5b46472d9_0_78"/>
          <p:cNvSpPr txBox="1"/>
          <p:nvPr/>
        </p:nvSpPr>
        <p:spPr>
          <a:xfrm>
            <a:off x="6421163" y="2021960"/>
            <a:ext cx="16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compute</a:t>
            </a:r>
            <a:endParaRPr/>
          </a:p>
        </p:txBody>
      </p:sp>
      <p:sp>
        <p:nvSpPr>
          <p:cNvPr id="83" name="Google Shape;83;gb5b46472d9_0_78"/>
          <p:cNvSpPr txBox="1"/>
          <p:nvPr/>
        </p:nvSpPr>
        <p:spPr>
          <a:xfrm>
            <a:off x="9384376" y="2014517"/>
            <a:ext cx="165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archiving</a:t>
            </a:r>
            <a:endParaRPr/>
          </a:p>
        </p:txBody>
      </p:sp>
      <p:pic>
        <p:nvPicPr>
          <p:cNvPr id="84" name="Google Shape;84;gb5b46472d9_0_78" descr="Image result for elixir core facility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48275" y="3867549"/>
            <a:ext cx="1081846" cy="79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b5b46472d9_0_7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06469" y="4419847"/>
            <a:ext cx="1781323" cy="2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b5b46472d9_0_7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18006" y="2429032"/>
            <a:ext cx="1083277" cy="136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b5b46472d9_0_7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60910" y="4209420"/>
            <a:ext cx="2006388" cy="52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2D73FEEF-4AD8-DDB9-53BA-D9048AC835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2201" y="3964434"/>
            <a:ext cx="17526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37c0da76b_0_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400" i="1">
                <a:solidFill>
                  <a:srgbClr val="F57E20"/>
                </a:solidFill>
              </a:rPr>
              <a:t>Content of introduction slides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94" name="Google Shape;94;gc37c0da76b_0_6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Architecture view - different layers with different purposes</a:t>
            </a:r>
            <a:br>
              <a:rPr lang="no-NO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Look briefly at the how the two different layers looks like in the NeLS interface</a:t>
            </a:r>
            <a:br>
              <a:rPr lang="no-NO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A few words about roles -&gt; describe what you contribute and have access to do</a:t>
            </a:r>
            <a:br>
              <a:rPr lang="no-NO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Some more details on working with the StoreBioinfo layer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Requires data types and structured data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o-NO"/>
              <a:t>Preparations before transferring data from NeLS to StoreBioinfo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b5b46472d9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634" y="332656"/>
            <a:ext cx="9476735" cy="6525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b5b46472d9_0_106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400" i="1">
                <a:solidFill>
                  <a:srgbClr val="F57E20"/>
                </a:solidFill>
              </a:rPr>
              <a:t>NeLS architecture </a:t>
            </a:r>
            <a:endParaRPr sz="4400" i="1">
              <a:solidFill>
                <a:srgbClr val="F57E20"/>
              </a:solidFill>
            </a:endParaRPr>
          </a:p>
        </p:txBody>
      </p:sp>
      <p:pic>
        <p:nvPicPr>
          <p:cNvPr id="102" name="Google Shape;102;gb5b46472d9_0_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0665" y="5233183"/>
            <a:ext cx="2365962" cy="162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b5b46472d9_0_106"/>
          <p:cNvSpPr/>
          <p:nvPr/>
        </p:nvSpPr>
        <p:spPr>
          <a:xfrm>
            <a:off x="5552661" y="5698435"/>
            <a:ext cx="1192800" cy="536400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no-N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data archive</a:t>
            </a:r>
            <a:endParaRPr/>
          </a:p>
        </p:txBody>
      </p:sp>
      <p:pic>
        <p:nvPicPr>
          <p:cNvPr id="104" name="Google Shape;104;gb5b46472d9_0_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6657" y="5832045"/>
            <a:ext cx="2153478" cy="26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b5b46472d9_0_106" descr="Image result for european nucleotide archive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3284" y="5409591"/>
            <a:ext cx="1052329" cy="55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b5b46472d9_0_106" descr="Image result for elixir core facility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12870" y="5410227"/>
            <a:ext cx="1412679" cy="10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b5b46472d9_0_1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3284" y="6027471"/>
            <a:ext cx="1052329" cy="20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b5b46472d9_0_106" descr="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39790" y="6306658"/>
            <a:ext cx="397135" cy="39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b5b46472d9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634" y="332656"/>
            <a:ext cx="9476735" cy="65253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b5b46472d9_0_119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Data from data providers</a:t>
            </a:r>
            <a:endParaRPr sz="2800" i="1">
              <a:solidFill>
                <a:srgbClr val="F57E20"/>
              </a:solidFill>
            </a:endParaRPr>
          </a:p>
        </p:txBody>
      </p:sp>
      <p:pic>
        <p:nvPicPr>
          <p:cNvPr id="116" name="Google Shape;116;gb5b46472d9_0_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0665" y="5233183"/>
            <a:ext cx="2365962" cy="162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b5b46472d9_0_119" descr="Image result for norseq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737" y="3111507"/>
            <a:ext cx="2580878" cy="4416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8" name="Google Shape;118;gb5b46472d9_0_119"/>
          <p:cNvSpPr/>
          <p:nvPr/>
        </p:nvSpPr>
        <p:spPr>
          <a:xfrm>
            <a:off x="123379" y="2602523"/>
            <a:ext cx="7191900" cy="10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b5b46472d9_0_119"/>
          <p:cNvSpPr/>
          <p:nvPr/>
        </p:nvSpPr>
        <p:spPr>
          <a:xfrm>
            <a:off x="3179298" y="3263705"/>
            <a:ext cx="1857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F859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b5b46472d9_0_119"/>
          <p:cNvSpPr/>
          <p:nvPr/>
        </p:nvSpPr>
        <p:spPr>
          <a:xfrm>
            <a:off x="5552661" y="5698435"/>
            <a:ext cx="1192800" cy="536400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no-N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data archive</a:t>
            </a:r>
            <a:endParaRPr/>
          </a:p>
        </p:txBody>
      </p:sp>
      <p:pic>
        <p:nvPicPr>
          <p:cNvPr id="121" name="Google Shape;121;gb5b46472d9_0_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06657" y="5832045"/>
            <a:ext cx="2153478" cy="26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b5b46472d9_0_119" descr="Image result for european nucleotide archive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3284" y="5409591"/>
            <a:ext cx="1052329" cy="55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b5b46472d9_0_119" descr="Image result for elixir core facility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12870" y="5410227"/>
            <a:ext cx="1412679" cy="10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b5b46472d9_0_1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3284" y="6027471"/>
            <a:ext cx="1052329" cy="20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b5b46472d9_0_119" descr="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39790" y="6306658"/>
            <a:ext cx="397135" cy="39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b5b46472d9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634" y="332656"/>
            <a:ext cx="9476735" cy="65253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5b46472d9_0_13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Data storage in NeLS and </a:t>
            </a:r>
            <a:r>
              <a:rPr lang="no-NO" sz="4800" i="1">
                <a:solidFill>
                  <a:srgbClr val="F57E20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StoreBioInfo</a:t>
            </a:r>
            <a:endParaRPr sz="2800" i="1">
              <a:solidFill>
                <a:srgbClr val="F57E20"/>
              </a:solidFill>
            </a:endParaRPr>
          </a:p>
        </p:txBody>
      </p:sp>
      <p:pic>
        <p:nvPicPr>
          <p:cNvPr id="133" name="Google Shape;133;gb5b46472d9_0_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0665" y="5233183"/>
            <a:ext cx="2365962" cy="162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b5b46472d9_0_135"/>
          <p:cNvSpPr/>
          <p:nvPr/>
        </p:nvSpPr>
        <p:spPr>
          <a:xfrm>
            <a:off x="5085857" y="2968285"/>
            <a:ext cx="2138400" cy="226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b5b46472d9_0_135" descr="Image result for european nucleotide archiv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3284" y="5409591"/>
            <a:ext cx="1052329" cy="55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b5b46472d9_0_135" descr="Image result for elixir core facility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870" y="5410227"/>
            <a:ext cx="1412679" cy="10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b5b46472d9_0_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3284" y="6027471"/>
            <a:ext cx="1052329" cy="20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b5b46472d9_0_135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39790" y="6306658"/>
            <a:ext cx="397135" cy="39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b5b46472d9_0_135"/>
          <p:cNvSpPr/>
          <p:nvPr/>
        </p:nvSpPr>
        <p:spPr>
          <a:xfrm>
            <a:off x="5552661" y="5698435"/>
            <a:ext cx="1192800" cy="536400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no-N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data archive</a:t>
            </a:r>
            <a:endParaRPr/>
          </a:p>
        </p:txBody>
      </p:sp>
      <p:pic>
        <p:nvPicPr>
          <p:cNvPr id="140" name="Google Shape;140;gb5b46472d9_0_1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6657" y="5832045"/>
            <a:ext cx="2153478" cy="26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5b46472d9_0_149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400" i="1">
                <a:solidFill>
                  <a:srgbClr val="F57E20"/>
                </a:solidFill>
              </a:rPr>
              <a:t>Access to storage and sharing of data in NeLS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148" name="Google Shape;148;gb5b46472d9_0_149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Temporary storage – typically during the data analysis and manuscript preparation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Users with permissions can access data in a NeLS project (FEIDE or NeLS ID)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9A679-3861-F8E7-C230-05A1494B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6" y="2613161"/>
            <a:ext cx="7772400" cy="419023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CD1481-BC3A-A4CA-133D-D2386854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95" y="3701189"/>
            <a:ext cx="6899209" cy="20141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5b46472d9_0_16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400" i="1">
                <a:solidFill>
                  <a:srgbClr val="F57E20"/>
                </a:solidFill>
              </a:rPr>
              <a:t>Access to storage and sharing of data in NeLS</a:t>
            </a:r>
            <a:endParaRPr sz="4400" i="1">
              <a:solidFill>
                <a:srgbClr val="F57E20"/>
              </a:solidFill>
            </a:endParaRPr>
          </a:p>
        </p:txBody>
      </p:sp>
      <p:sp>
        <p:nvSpPr>
          <p:cNvPr id="159" name="Google Shape;159;gb5b46472d9_0_160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Access to personal storage and projects</a:t>
            </a:r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3D6EA1-AF70-825A-D5BC-8D18E74B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3" y="1912053"/>
            <a:ext cx="7772400" cy="393801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CC9B50-901A-1B60-A8FC-8A3A31FA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753" y="2371649"/>
            <a:ext cx="7772400" cy="389160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5E3C56-B48C-8BB8-D9D9-BDDC85F8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33" y="2823127"/>
            <a:ext cx="7772400" cy="38997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5b46472d9_0_169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4800" i="1">
                <a:solidFill>
                  <a:srgbClr val="F57E20"/>
                </a:solidFill>
              </a:rPr>
              <a:t>Data storage in StoreBioInfo</a:t>
            </a:r>
            <a:endParaRPr sz="2800" i="1">
              <a:solidFill>
                <a:srgbClr val="F57E20"/>
              </a:solidFill>
            </a:endParaRPr>
          </a:p>
        </p:txBody>
      </p:sp>
      <p:sp>
        <p:nvSpPr>
          <p:cNvPr id="169" name="Google Shape;169;gb5b46472d9_0_169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1190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Long term storage – typically for large projects where data is used in several publications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rPr lang="no-NO"/>
              <a:t>Storage quotas has to be applied for – typically &gt; 1TB data</a:t>
            </a:r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03129A-46A5-B563-E916-14EFD96F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2531153"/>
            <a:ext cx="8683867" cy="4326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642</Words>
  <Application>Microsoft Macintosh PowerPoint</Application>
  <PresentationFormat>Widescreen</PresentationFormat>
  <Paragraphs>80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</vt:lpstr>
      <vt:lpstr>Lato</vt:lpstr>
      <vt:lpstr>Corbel</vt:lpstr>
      <vt:lpstr>proxima-nova</vt:lpstr>
      <vt:lpstr>Calibri</vt:lpstr>
      <vt:lpstr>AKA Metropolis</vt:lpstr>
      <vt:lpstr>Arial</vt:lpstr>
      <vt:lpstr>ELIXIR_template</vt:lpstr>
      <vt:lpstr>PowerPoint Presentation</vt:lpstr>
      <vt:lpstr>Overview of data management</vt:lpstr>
      <vt:lpstr>Content of introduction slides</vt:lpstr>
      <vt:lpstr>NeLS architecture </vt:lpstr>
      <vt:lpstr>Data from data providers</vt:lpstr>
      <vt:lpstr>Data storage in NeLS and StoreBioInfo</vt:lpstr>
      <vt:lpstr>Access to storage and sharing of data in NeLS</vt:lpstr>
      <vt:lpstr>Access to storage and sharing of data in NeLS</vt:lpstr>
      <vt:lpstr>Data storage in StoreBioInfo</vt:lpstr>
      <vt:lpstr>Collaboration through roles in a team</vt:lpstr>
      <vt:lpstr>Top level structure in StoreBioinfo</vt:lpstr>
      <vt:lpstr>Organize data in NeLS before transfer to SBI</vt:lpstr>
      <vt:lpstr>Questions before we start the hands-on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S</dc:creator>
  <cp:lastModifiedBy>Dorota Julia Buczek</cp:lastModifiedBy>
  <cp:revision>12</cp:revision>
  <dcterms:created xsi:type="dcterms:W3CDTF">2019-03-11T13:02:45Z</dcterms:created>
  <dcterms:modified xsi:type="dcterms:W3CDTF">2022-11-27T20:16:34Z</dcterms:modified>
</cp:coreProperties>
</file>